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  <p:sldMasterId id="2147483694" r:id="rId3"/>
    <p:sldMasterId id="2147483695" r:id="rId4"/>
  </p:sldMasterIdLst>
  <p:notesMasterIdLst>
    <p:notesMasterId r:id="rId4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9"/>
    <p:restoredTop sz="94699"/>
  </p:normalViewPr>
  <p:slideViewPr>
    <p:cSldViewPr snapToGrid="0" snapToObjects="1">
      <p:cViewPr varScale="1">
        <p:scale>
          <a:sx n="285" d="100"/>
          <a:sy n="285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780347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297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3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8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95% of the listings have a bed vs the remainder being a Futon, pullout sofa, air mattress, etc..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83% of the listings accommodate 1- 4 people with the majority being 2 and al listings included 1 bathroom	</a:t>
            </a:r>
          </a:p>
        </p:txBody>
      </p:sp>
    </p:spTree>
    <p:extLst>
      <p:ext uri="{BB962C8B-B14F-4D97-AF65-F5344CB8AC3E}">
        <p14:creationId xmlns:p14="http://schemas.microsoft.com/office/powerpoint/2010/main" val="152890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645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35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327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471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53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918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74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2974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788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8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719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8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632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413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274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527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309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909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8701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252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15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4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3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989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09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973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923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91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5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data is key, of course. </a:t>
            </a:r>
          </a:p>
        </p:txBody>
      </p:sp>
    </p:spTree>
    <p:extLst>
      <p:ext uri="{BB962C8B-B14F-4D97-AF65-F5344CB8AC3E}">
        <p14:creationId xmlns:p14="http://schemas.microsoft.com/office/powerpoint/2010/main" val="1386504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640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3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2845181"/>
            <a:ext cx="8520600" cy="130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algn="ctr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indent="0" algn="ctr" rtl="0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2845181"/>
            <a:ext cx="8520600" cy="130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800"/>
            </a:lvl1pPr>
            <a:lvl2pPr lvl="1" algn="ctr" rtl="0">
              <a:spcBef>
                <a:spcPts val="0"/>
              </a:spcBef>
              <a:buSzPct val="100000"/>
              <a:defRPr sz="3800"/>
            </a:lvl2pPr>
            <a:lvl3pPr lvl="2" algn="ctr" rtl="0">
              <a:spcBef>
                <a:spcPts val="0"/>
              </a:spcBef>
              <a:buSzPct val="100000"/>
              <a:defRPr sz="3800"/>
            </a:lvl3pPr>
            <a:lvl4pPr lvl="3" algn="ctr" rtl="0">
              <a:spcBef>
                <a:spcPts val="0"/>
              </a:spcBef>
              <a:buSzPct val="100000"/>
              <a:defRPr sz="3800"/>
            </a:lvl4pPr>
            <a:lvl5pPr lvl="4" algn="ctr" rtl="0">
              <a:spcBef>
                <a:spcPts val="0"/>
              </a:spcBef>
              <a:buSzPct val="100000"/>
              <a:defRPr sz="3800"/>
            </a:lvl5pPr>
            <a:lvl6pPr lvl="5" algn="ctr" rtl="0">
              <a:spcBef>
                <a:spcPts val="0"/>
              </a:spcBef>
              <a:buSzPct val="100000"/>
              <a:defRPr sz="3800"/>
            </a:lvl6pPr>
            <a:lvl7pPr lvl="6" algn="ctr" rtl="0">
              <a:spcBef>
                <a:spcPts val="0"/>
              </a:spcBef>
              <a:buSzPct val="100000"/>
              <a:defRPr sz="3800"/>
            </a:lvl7pPr>
            <a:lvl8pPr lvl="7" algn="ctr" rtl="0">
              <a:spcBef>
                <a:spcPts val="0"/>
              </a:spcBef>
              <a:buSzPct val="100000"/>
              <a:defRPr sz="3800"/>
            </a:lvl8pPr>
            <a:lvl9pPr lvl="8" algn="ctr" rtl="0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Source Sans Pro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Source Sans Pr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Source Sans Pr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ublic.tableau.com/s/gallery/airbnb-prices-san-francisco" TargetMode="External"/><Relationship Id="rId4" Type="http://schemas.openxmlformats.org/officeDocument/2006/relationships/hyperlink" Target="http://insideairbnb.com/washington-dc/" TargetMode="External"/><Relationship Id="rId5" Type="http://schemas.openxmlformats.org/officeDocument/2006/relationships/hyperlink" Target="http://insideairbnb.com/get-the-data.html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hyperlink" Target="https://en.wikipedia.org/wiki/Mathematical_optimization" TargetMode="External"/><Relationship Id="rId6" Type="http://schemas.openxmlformats.org/officeDocument/2006/relationships/hyperlink" Target="https://en.wikipedia.org/wiki/Statistics" TargetMode="External"/><Relationship Id="rId7" Type="http://schemas.openxmlformats.org/officeDocument/2006/relationships/hyperlink" Target="https://en.wikipedia.org/wiki/Decision_theory" TargetMode="External"/><Relationship Id="rId8" Type="http://schemas.openxmlformats.org/officeDocument/2006/relationships/hyperlink" Target="https://en.wikipedia.org/wiki/Machine_learning" TargetMode="External"/><Relationship Id="rId9" Type="http://schemas.openxmlformats.org/officeDocument/2006/relationships/hyperlink" Target="https://en.wikipedia.org/wiki/Event_(probability_theory)" TargetMode="External"/><Relationship Id="rId10" Type="http://schemas.openxmlformats.org/officeDocument/2006/relationships/hyperlink" Target="https://en.wikipedia.org/wiki/Real_numbe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Zero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0" i="1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Renting a Room of One’s Own: Analyzing Airbnb Listings in DC and the Factors Fetching Top Prices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Georgetown SCS Data Science Program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Cohort 6 - Summer 2016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78525" y="4526275"/>
            <a:ext cx="2908800" cy="4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9F9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Devin, Domenico, &amp; Brittany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title" idx="4294967295"/>
          </p:nvPr>
        </p:nvSpPr>
        <p:spPr>
          <a:xfrm>
            <a:off x="4663650" y="2651950"/>
            <a:ext cx="4459200" cy="2427600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 sz="32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3200">
                <a:solidFill>
                  <a:schemeClr val="lt1"/>
                </a:solidFill>
              </a:rPr>
              <a:t>Airbnb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3649" y="2977095"/>
            <a:ext cx="1486800" cy="1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2875775" y="1477475"/>
            <a:ext cx="1556441" cy="630341"/>
          </a:xfrm>
          <a:prstGeom prst="irregularSeal1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?.py</a:t>
            </a:r>
          </a:p>
        </p:txBody>
      </p:sp>
      <p:sp>
        <p:nvSpPr>
          <p:cNvPr id="258" name="Shape 258"/>
          <p:cNvSpPr/>
          <p:nvPr/>
        </p:nvSpPr>
        <p:spPr>
          <a:xfrm>
            <a:off x="5188300" y="1995786"/>
            <a:ext cx="1556441" cy="630341"/>
          </a:xfrm>
          <a:prstGeom prst="irregularSeal1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?.py</a:t>
            </a:r>
          </a:p>
        </p:txBody>
      </p:sp>
      <p:sp>
        <p:nvSpPr>
          <p:cNvPr id="259" name="Shape 259"/>
          <p:cNvSpPr/>
          <p:nvPr/>
        </p:nvSpPr>
        <p:spPr>
          <a:xfrm>
            <a:off x="3697400" y="387200"/>
            <a:ext cx="1556441" cy="630342"/>
          </a:xfrm>
          <a:prstGeom prst="irregularSeal1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?.py</a:t>
            </a:r>
          </a:p>
        </p:txBody>
      </p:sp>
      <p:sp>
        <p:nvSpPr>
          <p:cNvPr id="260" name="Shape 260"/>
          <p:cNvSpPr/>
          <p:nvPr/>
        </p:nvSpPr>
        <p:spPr>
          <a:xfrm>
            <a:off x="7827425" y="564774"/>
            <a:ext cx="1556441" cy="630342"/>
          </a:xfrm>
          <a:prstGeom prst="irregularSeal1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?.py</a:t>
            </a:r>
          </a:p>
        </p:txBody>
      </p:sp>
      <p:sp>
        <p:nvSpPr>
          <p:cNvPr id="261" name="Shape 261"/>
          <p:cNvSpPr/>
          <p:nvPr/>
        </p:nvSpPr>
        <p:spPr>
          <a:xfrm>
            <a:off x="6086100" y="3795150"/>
            <a:ext cx="1556441" cy="630341"/>
          </a:xfrm>
          <a:prstGeom prst="irregularSeal1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?.py</a:t>
            </a:r>
          </a:p>
        </p:txBody>
      </p:sp>
      <p:sp>
        <p:nvSpPr>
          <p:cNvPr id="262" name="Shape 262"/>
          <p:cNvSpPr/>
          <p:nvPr/>
        </p:nvSpPr>
        <p:spPr>
          <a:xfrm>
            <a:off x="6638875" y="1540600"/>
            <a:ext cx="1746900" cy="630341"/>
          </a:xfrm>
          <a:prstGeom prst="irregularSeal1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listingstats.py</a:t>
            </a:r>
          </a:p>
        </p:txBody>
      </p:sp>
      <p:sp>
        <p:nvSpPr>
          <p:cNvPr id="263" name="Shape 263"/>
          <p:cNvSpPr/>
          <p:nvPr/>
        </p:nvSpPr>
        <p:spPr>
          <a:xfrm rot="-3291888" flipH="1">
            <a:off x="3408298" y="1355372"/>
            <a:ext cx="521278" cy="1476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614800" y="3712075"/>
            <a:ext cx="1556441" cy="630341"/>
          </a:xfrm>
          <a:prstGeom prst="irregularSeal1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dbingest.py</a:t>
            </a:r>
          </a:p>
        </p:txBody>
      </p:sp>
      <p:sp>
        <p:nvSpPr>
          <p:cNvPr id="265" name="Shape 265"/>
          <p:cNvSpPr/>
          <p:nvPr/>
        </p:nvSpPr>
        <p:spPr>
          <a:xfrm>
            <a:off x="4003825" y="1438350"/>
            <a:ext cx="2009700" cy="70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Reporting + Visualization: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Attempt to replicate visualization using </a:t>
            </a:r>
            <a:r>
              <a:rPr lang="en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Tableau</a:t>
            </a: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Mapbox</a:t>
            </a:r>
          </a:p>
        </p:txBody>
      </p:sp>
      <p:sp>
        <p:nvSpPr>
          <p:cNvPr id="266" name="Shape 266"/>
          <p:cNvSpPr/>
          <p:nvPr/>
        </p:nvSpPr>
        <p:spPr>
          <a:xfrm>
            <a:off x="3992675" y="-15750"/>
            <a:ext cx="2097000" cy="6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+ Application: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Attempt to predict optimal pricing scheme based on neighborhood to minimize vacancy</a:t>
            </a:r>
          </a:p>
        </p:txBody>
      </p:sp>
      <p:sp>
        <p:nvSpPr>
          <p:cNvPr id="267" name="Shape 267"/>
          <p:cNvSpPr/>
          <p:nvPr/>
        </p:nvSpPr>
        <p:spPr>
          <a:xfrm>
            <a:off x="7112875" y="0"/>
            <a:ext cx="1746900" cy="8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Capstone Bonus!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level analysis with Pandas/Numpy/other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8650" y="4174950"/>
            <a:ext cx="1862700" cy="8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1: Manipulate files directly using csv and Pandas modules</a:t>
            </a:r>
          </a:p>
        </p:txBody>
      </p:sp>
      <p:sp>
        <p:nvSpPr>
          <p:cNvPr id="269" name="Shape 269"/>
          <p:cNvSpPr/>
          <p:nvPr/>
        </p:nvSpPr>
        <p:spPr>
          <a:xfrm>
            <a:off x="6225575" y="4174950"/>
            <a:ext cx="1746900" cy="8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 Neighborhood column keys listing data to GeoJSON neighborhood feature</a:t>
            </a:r>
          </a:p>
        </p:txBody>
      </p:sp>
      <p:sp>
        <p:nvSpPr>
          <p:cNvPr id="270" name="Shape 270"/>
          <p:cNvSpPr/>
          <p:nvPr/>
        </p:nvSpPr>
        <p:spPr>
          <a:xfrm flipH="1">
            <a:off x="1598300" y="1967250"/>
            <a:ext cx="521400" cy="2207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54475" y="21725"/>
            <a:ext cx="3649860" cy="2101248"/>
          </a:xfrm>
          <a:prstGeom prst="cloud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source: </a:t>
            </a:r>
            <a:r>
              <a:rPr lang="en" sz="1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www.insideairbnb.com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(derived from www.airbnb.com)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Format: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.csv, GeoJSON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Size: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to 1M rows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to 92 columns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398675" y="2622300"/>
            <a:ext cx="1369500" cy="8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Ingest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Problem: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Files too large for Excel</a:t>
            </a:r>
          </a:p>
        </p:txBody>
      </p:sp>
      <p:sp>
        <p:nvSpPr>
          <p:cNvPr id="273" name="Shape 273"/>
          <p:cNvSpPr/>
          <p:nvPr/>
        </p:nvSpPr>
        <p:spPr>
          <a:xfrm>
            <a:off x="1768175" y="4174950"/>
            <a:ext cx="1945800" cy="8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2: Load csv data into a local PostgreSQL or MySQL database --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Pyscopg or MySQLdb modules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4240962" y="3382750"/>
            <a:ext cx="1402800" cy="15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Munge + Wrangle Problem: Neighborhood coordinates are separate from listing file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 rot="5400676" flipH="1">
            <a:off x="6912449" y="2804290"/>
            <a:ext cx="3051000" cy="928500"/>
          </a:xfrm>
          <a:prstGeom prst="bentArrow">
            <a:avLst>
              <a:gd name="adj1" fmla="val 25000"/>
              <a:gd name="adj2" fmla="val 24299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 rot="-5400000" flipH="1">
            <a:off x="4709075" y="3402475"/>
            <a:ext cx="521400" cy="251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/>
          <p:nvPr/>
        </p:nvSpPr>
        <p:spPr>
          <a:xfrm rot="10800000" flipH="1">
            <a:off x="7725625" y="661375"/>
            <a:ext cx="521400" cy="31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7112875" y="915050"/>
            <a:ext cx="1746900" cy="8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Statistics module for basic validation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4187725" y="2505161"/>
            <a:ext cx="1641900" cy="8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Attempt to layer Metro data to optimize for distance from Metro station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266586" y="2474800"/>
            <a:ext cx="1402800" cy="15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 + Analysis Problem: How do we verify we didn’t corrupt our data during ingest or munging/wrangling?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Shape 281" descr="Screen Shot 2016-06-11 at 9.18.47 AM.png"/>
          <p:cNvPicPr preferRelativeResize="0"/>
          <p:nvPr/>
        </p:nvPicPr>
        <p:blipFill rotWithShape="1">
          <a:blip r:embed="rId6">
            <a:alphaModFix amt="74000"/>
          </a:blip>
          <a:srcRect/>
          <a:stretch/>
        </p:blipFill>
        <p:spPr>
          <a:xfrm>
            <a:off x="2614800" y="387200"/>
            <a:ext cx="8439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2683" y="2731725"/>
            <a:ext cx="404400" cy="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1956025" y="2632275"/>
            <a:ext cx="637800" cy="5961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Shape 284"/>
          <p:cNvCxnSpPr>
            <a:stCxn id="283" idx="3"/>
            <a:endCxn id="283" idx="7"/>
          </p:cNvCxnSpPr>
          <p:nvPr/>
        </p:nvCxnSpPr>
        <p:spPr>
          <a:xfrm rot="10800000" flipH="1">
            <a:off x="2049428" y="2719578"/>
            <a:ext cx="450900" cy="421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5" name="Shape 28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43425" y="469260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46775" y="4622100"/>
            <a:ext cx="521400" cy="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25125" y="3825000"/>
            <a:ext cx="404400" cy="4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60864" y="4657339"/>
            <a:ext cx="450900" cy="450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33778" y="2680525"/>
            <a:ext cx="351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96825" y="1567200"/>
            <a:ext cx="450900" cy="450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670242" y="1156238"/>
            <a:ext cx="524400" cy="31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92417" y="507575"/>
            <a:ext cx="589200" cy="31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3" name="Shape 293"/>
          <p:cNvSpPr txBox="1"/>
          <p:nvPr/>
        </p:nvSpPr>
        <p:spPr>
          <a:xfrm>
            <a:off x="6744750" y="507575"/>
            <a:ext cx="570600" cy="3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icon here</a:t>
            </a:r>
          </a:p>
        </p:txBody>
      </p:sp>
      <p:sp>
        <p:nvSpPr>
          <p:cNvPr id="294" name="Shape 294"/>
          <p:cNvSpPr/>
          <p:nvPr/>
        </p:nvSpPr>
        <p:spPr>
          <a:xfrm flipH="1">
            <a:off x="4747975" y="612750"/>
            <a:ext cx="521400" cy="842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/>
          <p:nvPr/>
        </p:nvSpPr>
        <p:spPr>
          <a:xfrm flipH="1">
            <a:off x="4709075" y="2150152"/>
            <a:ext cx="521400" cy="39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 rot="5400000" flipH="1">
            <a:off x="6341400" y="-255300"/>
            <a:ext cx="521400" cy="103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Exploring the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00" y="90175"/>
            <a:ext cx="8206600" cy="4963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68700" y="1721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Data.Describe()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6823200" y="172125"/>
            <a:ext cx="1854600" cy="27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3,273 Listings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92 Features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39 Neighborhoods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- 61% Apartments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- 33% House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- 2% Condo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- 4% Other</a:t>
            </a:r>
          </a:p>
          <a:p>
            <a:pPr lvl="0">
              <a:spcBef>
                <a:spcPts val="0"/>
              </a:spcBef>
              <a:buNone/>
            </a:pPr>
            <a:endParaRPr b="1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498600" y="4210725"/>
            <a:ext cx="2160600" cy="7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65% Entire Home/ Apt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32% Private Room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3% Shared Room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 descr="Screen Shot 2016-09-05 at 3.47.2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4471725" y="251925"/>
            <a:ext cx="2633700" cy="239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Price: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Mean $147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Std Dev $134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Median $115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Max $2,822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Min $20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Positive skew distribution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l="20410" r="4990"/>
          <a:stretch/>
        </p:blipFill>
        <p:spPr>
          <a:xfrm>
            <a:off x="4538950" y="318150"/>
            <a:ext cx="4554478" cy="482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7124525" y="318150"/>
            <a:ext cx="19689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/>
              <a:t>Avg Dist to Metro &lt;.5 mi.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1"/>
              <a:t>Range: 0.01 - 2.31 mi.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7810325" y="4362900"/>
            <a:ext cx="1283100" cy="78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u="sng"/>
              <a:t>Median Price: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/>
              <a:t>&lt;264 ft. $135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2"/>
                </a:solidFill>
              </a:rPr>
              <a:t>&gt;1.5 mi. $99</a:t>
            </a:r>
          </a:p>
          <a:p>
            <a:pPr lvl="0">
              <a:spcBef>
                <a:spcPts val="0"/>
              </a:spcBef>
              <a:buNone/>
            </a:pPr>
            <a:endParaRPr sz="1200" b="1"/>
          </a:p>
          <a:p>
            <a:pPr lvl="0" rtl="0">
              <a:spcBef>
                <a:spcPts val="0"/>
              </a:spcBef>
              <a:buNone/>
            </a:pPr>
            <a:endParaRPr sz="1200" b="1"/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 l="24227" t="7291" r="11422" b="14723"/>
          <a:stretch/>
        </p:blipFill>
        <p:spPr>
          <a:xfrm>
            <a:off x="95125" y="318150"/>
            <a:ext cx="4932900" cy="482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6900" y="2164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80/20 &amp; Metro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95125" y="4574100"/>
            <a:ext cx="1632900" cy="56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80% in 13 of 39 Neighborhoods</a:t>
            </a:r>
          </a:p>
          <a:p>
            <a:pPr lvl="0">
              <a:spcBef>
                <a:spcPts val="0"/>
              </a:spcBef>
              <a:buNone/>
            </a:pP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Feature Engineering &amp; Selection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315575" y="1804950"/>
            <a:ext cx="4045200" cy="153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Target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body" idx="2"/>
          </p:nvPr>
        </p:nvSpPr>
        <p:spPr>
          <a:xfrm>
            <a:off x="4944050" y="877778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Price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Why Feature Selection is Important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00" y="1067906"/>
            <a:ext cx="3956475" cy="392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50" y="1067900"/>
            <a:ext cx="3956475" cy="38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/>
          <p:nvPr/>
        </p:nvSpPr>
        <p:spPr>
          <a:xfrm>
            <a:off x="6706650" y="1692875"/>
            <a:ext cx="1407600" cy="350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1986400" y="1692875"/>
            <a:ext cx="1535700" cy="350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selection</a:t>
            </a:r>
          </a:p>
        </p:txBody>
      </p:sp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 l="931" r="1999"/>
          <a:stretch/>
        </p:blipFill>
        <p:spPr>
          <a:xfrm>
            <a:off x="149700" y="1686625"/>
            <a:ext cx="8875473" cy="34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Computation, Analysis, &amp; Modeling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3200">
                <a:solidFill>
                  <a:schemeClr val="lt1"/>
                </a:solidFill>
              </a:rPr>
              <a:t>W</a:t>
            </a:r>
            <a:r>
              <a:rPr lang="en" sz="3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hat is </a:t>
            </a:r>
            <a:r>
              <a:rPr lang="en" sz="3200">
                <a:solidFill>
                  <a:schemeClr val="lt1"/>
                </a:solidFill>
              </a:rPr>
              <a:t>Airbnb?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Airbnb is an online marketplace connecting travelers with local hosts.</a:t>
            </a:r>
          </a:p>
          <a:p>
            <a:pPr lvl="1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Hosts list their available space and earn extra income.</a:t>
            </a:r>
          </a:p>
          <a:p>
            <a:pPr lvl="1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Travelers book unique home stays and get to interact with locals, often for less than the price of a hotel.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Founded August 2008 in San Francisco, CA.</a:t>
            </a:r>
          </a:p>
          <a:p>
            <a:pPr lvl="1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21 offices worldwide; 2,000+ associates.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274" y="1746174"/>
            <a:ext cx="1336200" cy="8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type of problem is this?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subTitle" idx="1"/>
          </p:nvPr>
        </p:nvSpPr>
        <p:spPr>
          <a:xfrm>
            <a:off x="265500" y="2582375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Regression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2"/>
          </p:nvPr>
        </p:nvSpPr>
        <p:spPr>
          <a:xfrm>
            <a:off x="4829425" y="419400"/>
            <a:ext cx="4092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What sort of model are we going to use?</a:t>
            </a:r>
          </a:p>
          <a:p>
            <a:pPr lvl="0">
              <a:spcBef>
                <a:spcPts val="0"/>
              </a:spcBef>
              <a:buNone/>
            </a:pPr>
            <a:endParaRPr sz="2100"/>
          </a:p>
        </p:txBody>
      </p:sp>
      <p:sp>
        <p:nvSpPr>
          <p:cNvPr id="364" name="Shape 364"/>
          <p:cNvSpPr txBox="1"/>
          <p:nvPr/>
        </p:nvSpPr>
        <p:spPr>
          <a:xfrm>
            <a:off x="4829425" y="26060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Let’s find out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 descr="Screen Shot 2016-09-08 at 12.27.23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2" y="0"/>
            <a:ext cx="902435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 rot="8100000">
            <a:off x="5241612" y="1280546"/>
            <a:ext cx="619425" cy="1548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 rot="8100000">
            <a:off x="4734516" y="1888646"/>
            <a:ext cx="378867" cy="1548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 rot="4561128">
            <a:off x="4518239" y="2405139"/>
            <a:ext cx="378719" cy="1549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-2240505">
            <a:off x="4836628" y="2666734"/>
            <a:ext cx="378852" cy="1547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 rot="305258">
            <a:off x="5474425" y="2436811"/>
            <a:ext cx="378892" cy="1548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x="6542225" y="2137600"/>
            <a:ext cx="3774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 descr="Screen Shot 2016-09-08 at 1.07.5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099" y="0"/>
            <a:ext cx="53718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1752425" y="3873550"/>
            <a:ext cx="5662500" cy="13245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22774" y="-121725"/>
            <a:ext cx="1404582" cy="57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RTFM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 descr="imag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7948"/>
            <a:ext cx="9144000" cy="26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 descr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306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4094050" y="2224400"/>
            <a:ext cx="2121900" cy="9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4396350" y="4337325"/>
            <a:ext cx="2121900" cy="9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 descr="Screen Shot 2016-09-10 at 11.39.1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9174"/>
            <a:ext cx="9143999" cy="17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 descr="Screen Shot 2016-09-10 at 11.40.15 AM.png"/>
          <p:cNvPicPr preferRelativeResize="0"/>
          <p:nvPr/>
        </p:nvPicPr>
        <p:blipFill rotWithShape="1">
          <a:blip r:embed="rId4">
            <a:alphaModFix/>
          </a:blip>
          <a:srcRect l="1293"/>
          <a:stretch/>
        </p:blipFill>
        <p:spPr>
          <a:xfrm>
            <a:off x="117825" y="1637650"/>
            <a:ext cx="9026175" cy="21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 descr="Screen Shot 2016-09-10 at 11.40.53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78349"/>
            <a:ext cx="9144001" cy="166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>
            <a:off x="0" y="1141725"/>
            <a:ext cx="3448200" cy="5769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0" y="3000947"/>
            <a:ext cx="3448200" cy="5769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0" y="4629500"/>
            <a:ext cx="3448200" cy="5769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 descr="Screen Shot 2016-09-08 at 1.36.03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40"/>
            <a:ext cx="9143999" cy="310161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-40950" y="247450"/>
            <a:ext cx="1989000" cy="3915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6531800" y="147350"/>
            <a:ext cx="1049100" cy="491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8094900" y="6250"/>
            <a:ext cx="1049100" cy="632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9" name="Shape 409" descr="Screen Shot 2016-09-08 at 1.39.16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09601"/>
            <a:ext cx="9144000" cy="2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>
            <a:off x="7492225" y="855725"/>
            <a:ext cx="1615800" cy="919500"/>
          </a:xfrm>
          <a:prstGeom prst="wedgeRoundRectCallout">
            <a:avLst>
              <a:gd name="adj1" fmla="val 29512"/>
              <a:gd name="adj2" fmla="val -80691"/>
              <a:gd name="adj3" fmla="val 0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might be bad. Did we pick the wrong features?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 descr="Screen Shot 2016-09-08 at 1.44.12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3998" cy="207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6308750" y="855725"/>
            <a:ext cx="2799300" cy="919500"/>
          </a:xfrm>
          <a:prstGeom prst="wedgeRoundRectCallout">
            <a:avLst>
              <a:gd name="adj1" fmla="val 36180"/>
              <a:gd name="adj2" fmla="val -87126"/>
              <a:gd name="adj3" fmla="val 0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Better? But now we are including weekly and monthly price, which is bad.</a:t>
            </a:r>
          </a:p>
        </p:txBody>
      </p:sp>
      <p:sp>
        <p:nvSpPr>
          <p:cNvPr id="417" name="Shape 417"/>
          <p:cNvSpPr/>
          <p:nvPr/>
        </p:nvSpPr>
        <p:spPr>
          <a:xfrm>
            <a:off x="6572750" y="101825"/>
            <a:ext cx="1049100" cy="491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-40950" y="247450"/>
            <a:ext cx="2312400" cy="3915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19" name="Shape 419" descr="Screen Shot 2016-09-08 at 1.50.17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21588"/>
            <a:ext cx="9144002" cy="162192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/>
          <p:nvPr/>
        </p:nvSpPr>
        <p:spPr>
          <a:xfrm>
            <a:off x="6308750" y="2410075"/>
            <a:ext cx="2799300" cy="919500"/>
          </a:xfrm>
          <a:prstGeom prst="wedgeRoundRectCallout">
            <a:avLst>
              <a:gd name="adj1" fmla="val 38945"/>
              <a:gd name="adj2" fmla="val 112626"/>
              <a:gd name="adj3" fmla="val 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looks pretty good. We think.</a:t>
            </a:r>
          </a:p>
        </p:txBody>
      </p:sp>
      <p:sp>
        <p:nvSpPr>
          <p:cNvPr id="421" name="Shape 421"/>
          <p:cNvSpPr/>
          <p:nvPr/>
        </p:nvSpPr>
        <p:spPr>
          <a:xfrm>
            <a:off x="6572750" y="3613425"/>
            <a:ext cx="1049100" cy="491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-40950" y="3749950"/>
            <a:ext cx="2312400" cy="3915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0" y="2175575"/>
            <a:ext cx="2799300" cy="1119900"/>
          </a:xfrm>
          <a:prstGeom prst="wedgeRoundRectCallout">
            <a:avLst>
              <a:gd name="adj1" fmla="val 7562"/>
              <a:gd name="adj2" fmla="val 102431"/>
              <a:gd name="adj3" fmla="val 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the heck?</a:t>
            </a:r>
          </a:p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</a:rPr>
              <a:t>“In </a:t>
            </a:r>
            <a:r>
              <a:rPr lang="en" sz="800" u="sng">
                <a:solidFill>
                  <a:schemeClr val="lt1"/>
                </a:solidFill>
                <a:hlinkClick r:id="rId5"/>
              </a:rPr>
              <a:t>mathematical optimization</a:t>
            </a:r>
            <a:r>
              <a:rPr lang="en" sz="800">
                <a:solidFill>
                  <a:schemeClr val="lt1"/>
                </a:solidFill>
              </a:rPr>
              <a:t>, </a:t>
            </a:r>
            <a:r>
              <a:rPr lang="en" sz="800" u="sng">
                <a:solidFill>
                  <a:schemeClr val="lt1"/>
                </a:solidFill>
                <a:hlinkClick r:id="rId6"/>
              </a:rPr>
              <a:t>statistics</a:t>
            </a:r>
            <a:r>
              <a:rPr lang="en" sz="800">
                <a:solidFill>
                  <a:schemeClr val="lt1"/>
                </a:solidFill>
              </a:rPr>
              <a:t>, </a:t>
            </a:r>
            <a:r>
              <a:rPr lang="en" sz="800" u="sng">
                <a:solidFill>
                  <a:schemeClr val="lt1"/>
                </a:solidFill>
                <a:hlinkClick r:id="rId7"/>
              </a:rPr>
              <a:t>decision theory</a:t>
            </a:r>
            <a:r>
              <a:rPr lang="en" sz="800">
                <a:solidFill>
                  <a:schemeClr val="lt1"/>
                </a:solidFill>
              </a:rPr>
              <a:t> and </a:t>
            </a:r>
            <a:r>
              <a:rPr lang="en" sz="800" u="sng">
                <a:solidFill>
                  <a:schemeClr val="lt1"/>
                </a:solidFill>
                <a:hlinkClick r:id="rId8"/>
              </a:rPr>
              <a:t>machine learning</a:t>
            </a:r>
            <a:r>
              <a:rPr lang="en" sz="800">
                <a:solidFill>
                  <a:schemeClr val="lt1"/>
                </a:solidFill>
              </a:rPr>
              <a:t>, a loss function or cost function is a function that maps an </a:t>
            </a:r>
            <a:r>
              <a:rPr lang="en" sz="800" u="sng">
                <a:solidFill>
                  <a:schemeClr val="lt1"/>
                </a:solidFill>
                <a:hlinkClick r:id="rId9"/>
              </a:rPr>
              <a:t>event</a:t>
            </a:r>
            <a:r>
              <a:rPr lang="en" sz="800">
                <a:solidFill>
                  <a:schemeClr val="lt1"/>
                </a:solidFill>
              </a:rPr>
              <a:t> or values of one or more variables onto a </a:t>
            </a:r>
            <a:r>
              <a:rPr lang="en" sz="800" u="sng">
                <a:solidFill>
                  <a:schemeClr val="lt1"/>
                </a:solidFill>
                <a:hlinkClick r:id="rId10"/>
              </a:rPr>
              <a:t>real number</a:t>
            </a:r>
            <a:r>
              <a:rPr lang="en" sz="800">
                <a:solidFill>
                  <a:schemeClr val="lt1"/>
                </a:solidFill>
              </a:rPr>
              <a:t> intuitively representing some "cost" associated with the event."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</a:rPr>
              <a:t>https://en.wikipedia.org/wiki/Loss_function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 descr="Screen Shot 2016-09-08 at 2.00.3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2130225" y="1766075"/>
            <a:ext cx="1615800" cy="919500"/>
          </a:xfrm>
          <a:prstGeom prst="wedgeRoundRectCallout">
            <a:avLst>
              <a:gd name="adj1" fmla="val -50845"/>
              <a:gd name="adj2" fmla="val -101482"/>
              <a:gd name="adj3" fmla="val 0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Suspicious. But hard to tell.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Conclusions and next steps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findings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0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Many of the things you would expect to affect price DO in this case, but other things matter as well.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Unsurprisingly, people care about the number of beds and the value of a listing (cost per person vs. overall cost).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Source Sans Pro"/>
              <a:buChar char="○"/>
            </a:pPr>
            <a:r>
              <a:rPr lang="en"/>
              <a:t>Host responsiveness to messages also emerged as a key factor -- don’t be a stranger!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en"/>
              <a:t>Price skew might support the hypothesis that Airbnb guests have certain price ceilings, perhaps due to income but also perhaps due to brand perceptions and expectations.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Regression modeling assisted with predicting price and guiding hosts to key features within their control.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Further research will need to be conducted on which model leads to higher occupancy rates.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 sz="38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3200">
                <a:solidFill>
                  <a:schemeClr val="lt1"/>
                </a:solidFill>
              </a:rPr>
              <a:t>Metrics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Source Sans Pro"/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Company valuation $30B (August 2016).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Present in 34,000+ cities across 190+ countries.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Over 1.2M listings and 35M guests served.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More than 140K people stay at Airbnb listings daily.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Source Sans Pro"/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274" y="1746174"/>
            <a:ext cx="1336200" cy="8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Areas for future exploration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311700" y="1321100"/>
            <a:ext cx="8321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Other ideas and next steps: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Further refine our machine learning models.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Test DC findings against other city data.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Incorporate additional data sources to explore the relationship between listing prices and factors like: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Crime rates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Real estate prices (Zillow)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Proximity to restaurants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Identify potential investment location based on features listed above.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b="1"/>
              <a:t>PROFIT!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Better familiarity with visualizations using Seaborn, Tableau, Mapbox, Matplotlib to tease out improved geographic understanding.	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Shape 451" descr="mapbox7.png"/>
          <p:cNvPicPr preferRelativeResize="0"/>
          <p:nvPr/>
        </p:nvPicPr>
        <p:blipFill rotWithShape="1">
          <a:blip r:embed="rId3">
            <a:alphaModFix/>
          </a:blip>
          <a:srcRect l="6252" t="8203" r="4684" b="13671"/>
          <a:stretch/>
        </p:blipFill>
        <p:spPr>
          <a:xfrm>
            <a:off x="1143000" y="304800"/>
            <a:ext cx="24384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  <p:pic>
        <p:nvPicPr>
          <p:cNvPr id="453" name="Shape 453" descr="postgresql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590800"/>
            <a:ext cx="1800225" cy="14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 descr="pandas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4114800"/>
            <a:ext cx="4533900" cy="91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 descr="GeoJS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0" y="4267200"/>
            <a:ext cx="2057400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 descr="python-logo-master-v3-TM.png"/>
          <p:cNvPicPr preferRelativeResize="0"/>
          <p:nvPr/>
        </p:nvPicPr>
        <p:blipFill rotWithShape="1">
          <a:blip r:embed="rId7">
            <a:alphaModFix/>
          </a:blip>
          <a:srcRect l="11588" t="7639" r="11209" b="21423"/>
          <a:stretch/>
        </p:blipFill>
        <p:spPr>
          <a:xfrm>
            <a:off x="3352799" y="2667000"/>
            <a:ext cx="4419600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 descr="Tableau_Software_Logo_Small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8600" y="1619250"/>
            <a:ext cx="45720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 descr="Matplotlib_logo.svg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9000" y="533399"/>
            <a:ext cx="4724400" cy="85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 descr="Untitled.jpg"/>
          <p:cNvPicPr preferRelativeResize="0"/>
          <p:nvPr/>
        </p:nvPicPr>
        <p:blipFill rotWithShape="1">
          <a:blip r:embed="rId3">
            <a:alphaModFix/>
          </a:blip>
          <a:srcRect b="1367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Shape 478" descr="Screen Shot 2016-09-05 at 1.28.29 PM.png"/>
          <p:cNvPicPr preferRelativeResize="0"/>
          <p:nvPr/>
        </p:nvPicPr>
        <p:blipFill rotWithShape="1">
          <a:blip r:embed="rId3">
            <a:alphaModFix/>
          </a:blip>
          <a:srcRect t="7859"/>
          <a:stretch/>
        </p:blipFill>
        <p:spPr>
          <a:xfrm>
            <a:off x="263475" y="305299"/>
            <a:ext cx="8617050" cy="50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 descr="Screen Shot 2016-09-08 at 11.28.59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646" y="393975"/>
            <a:ext cx="2341674" cy="13766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milestones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Identified and secured dataset, loaded it into a local PostgreSQL database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Connected and configured Team Zero GitHub repo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Successfully performed initial master commit (little victories)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Created feature branch for data ingestion script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Implemented feature branch workflow roughly aligned with our architecture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Created two working branches for data ingest and statistical modeling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Explored data ingest by implementing two ingest pathways, per architecture: direct from source CSVs and a CSV → locally hosted PostgreSQL database pathway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Began initial stats modeling efforts, including confirmation of successful ingest through basic stats modeling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 exploratory research in Pandas as well as plotting.scatter_matrix and matplotlib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Began initial data visualization efforts, principally focused on mapping the listings data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Developed an early working Tableau map and a mockup of desired final product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Testing and selection of machine learning models to predict optimal price based on key parameters (e.g., geography)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909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Finalized stats code to facilitate data exploration and sanity checks via visualizations 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909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Implemented machine learning models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Developed more mature data visualizations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 sz="38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3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3200">
                <a:solidFill>
                  <a:schemeClr val="lt1"/>
                </a:solidFill>
              </a:rPr>
              <a:t>Practical Matters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2"/>
          </p:nvPr>
        </p:nvSpPr>
        <p:spPr>
          <a:xfrm>
            <a:off x="4939500" y="403675"/>
            <a:ext cx="3837000" cy="44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Airbnb provides:</a:t>
            </a:r>
          </a:p>
          <a:p>
            <a:pPr marL="45720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 sz="1400"/>
              <a:t>The listing , booking, and payment platform.</a:t>
            </a:r>
          </a:p>
          <a:p>
            <a:pPr lvl="0" indent="45720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 sz="1400"/>
              <a:t>Insurance.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Hosts set their own prices.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Airbnb collects commissions from:</a:t>
            </a:r>
          </a:p>
          <a:p>
            <a:pPr lvl="1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Host: Airbnb gets  10% of every booking from the property lister.</a:t>
            </a:r>
          </a:p>
          <a:p>
            <a:pPr lvl="1" rtl="0">
              <a:spcBef>
                <a:spcPts val="0"/>
              </a:spcBef>
              <a:buClr>
                <a:schemeClr val="lt1"/>
              </a:buClr>
              <a:buSzPct val="25000"/>
              <a:buFont typeface="Source Sans Pro"/>
              <a:buNone/>
            </a:pPr>
            <a:r>
              <a:rPr lang="en"/>
              <a:t>Traveler: And a 3% commission from the property booker.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774" y="1748099"/>
            <a:ext cx="1336200" cy="8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What if a host needs additional guidance?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2"/>
          </p:nvPr>
        </p:nvSpPr>
        <p:spPr>
          <a:xfrm>
            <a:off x="311700" y="94475"/>
            <a:ext cx="4244100" cy="49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We hypothesize that</a:t>
            </a:r>
            <a:r>
              <a:rPr lang="en">
                <a:solidFill>
                  <a:schemeClr val="dk1"/>
                </a:solidFill>
              </a:rPr>
              <a:t> listing price is determined by certain key features, which can be identified, and which may or may not be under the host’s control.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Further, we suspect that</a:t>
            </a:r>
            <a:r>
              <a:rPr lang="en">
                <a:solidFill>
                  <a:schemeClr val="dk1"/>
                </a:solidFill>
              </a:rPr>
              <a:t> the listings that fetch the highest prices and occupancy rates are probably: 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In good locations (e.g., close to Metro or walking distance to attractions)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Good values (e.g., they have good price to occupancy ratios)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Posted by hosts that get strong reviews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4923050" y="1161275"/>
            <a:ext cx="4030800" cy="28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aim is to</a:t>
            </a: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explore and analyze our data to provide enhanced, granular insight into Airbnb listings in DC and the characteristics that have the greatest impact on price.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enhanced understanding would allow current and potential hosts to better price their listings in this market.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our data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Instances: Airbnb listings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Snapshot scrape of Airbnb listing data for Washington, DC as of October 2015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From: InsideAirbnb.com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Four CSVs, one GeoJSON 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3,724 rows and 92 columns (43 of which we deemed relevant enough for further exploration)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Licensed under Creative Commons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Methodology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Screen Shot 2016-09-07 at 10.53.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87" y="111700"/>
            <a:ext cx="8062625" cy="492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1242</Words>
  <Application>Microsoft Macintosh PowerPoint</Application>
  <PresentationFormat>On-screen Show (16:9)</PresentationFormat>
  <Paragraphs>168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Source Sans Pro</vt:lpstr>
      <vt:lpstr>Arial</vt:lpstr>
      <vt:lpstr>Raleway</vt:lpstr>
      <vt:lpstr>plum</vt:lpstr>
      <vt:lpstr>simple-light-2</vt:lpstr>
      <vt:lpstr>plum</vt:lpstr>
      <vt:lpstr>plum</vt:lpstr>
      <vt:lpstr>Team Zero Renting a Room of One’s Own: Analyzing Airbnb Listings in DC and the Factors Fetching Top Prices</vt:lpstr>
      <vt:lpstr> What is Airbnb?</vt:lpstr>
      <vt:lpstr> Metrics</vt:lpstr>
      <vt:lpstr>  Practical Matters</vt:lpstr>
      <vt:lpstr>What if a host needs additional guidance?</vt:lpstr>
      <vt:lpstr>PowerPoint Presentation</vt:lpstr>
      <vt:lpstr>About our data</vt:lpstr>
      <vt:lpstr>Methodology</vt:lpstr>
      <vt:lpstr>PowerPoint Presentation</vt:lpstr>
      <vt:lpstr>PowerPoint Presentation</vt:lpstr>
      <vt:lpstr>Exploring the Data</vt:lpstr>
      <vt:lpstr>Data.Describe()</vt:lpstr>
      <vt:lpstr>PowerPoint Presentation</vt:lpstr>
      <vt:lpstr>80/20 &amp; Metro</vt:lpstr>
      <vt:lpstr>Feature Engineering &amp; Selection</vt:lpstr>
      <vt:lpstr>Target</vt:lpstr>
      <vt:lpstr>Why Feature Selection is Important</vt:lpstr>
      <vt:lpstr>Feature selection</vt:lpstr>
      <vt:lpstr>Computation, Analysis, &amp; Modeling</vt:lpstr>
      <vt:lpstr>What type of problem is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next steps</vt:lpstr>
      <vt:lpstr>Key findings</vt:lpstr>
      <vt:lpstr>Areas for future exploration</vt:lpstr>
      <vt:lpstr>Tools</vt:lpstr>
      <vt:lpstr>Thank you!</vt:lpstr>
      <vt:lpstr>Backup Slides</vt:lpstr>
      <vt:lpstr>PowerPoint Presentation</vt:lpstr>
      <vt:lpstr>PowerPoint Presentation</vt:lpstr>
      <vt:lpstr>Project milestones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Zero Renting a Room of One’s Own: Analyzing Airbnb Listings in DC and the Factors Fetching Top Prices</dc:title>
  <cp:lastModifiedBy>Devin Brande</cp:lastModifiedBy>
  <cp:revision>1</cp:revision>
  <dcterms:modified xsi:type="dcterms:W3CDTF">2016-09-19T14:38:15Z</dcterms:modified>
</cp:coreProperties>
</file>